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8" r:id="rId12"/>
    <p:sldId id="270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4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Наивный байесовский классификатор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005064"/>
            <a:ext cx="4419600" cy="1066800"/>
          </a:xfrm>
        </p:spPr>
        <p:txBody>
          <a:bodyPr/>
          <a:lstStyle/>
          <a:p>
            <a:r>
              <a:rPr lang="ru-RU" dirty="0" smtClean="0"/>
              <a:t>Выполнил: ст. гр. 434 Платон А.А.</a:t>
            </a:r>
            <a:br>
              <a:rPr lang="ru-RU" dirty="0" smtClean="0"/>
            </a:br>
            <a:r>
              <a:rPr lang="ru-RU" dirty="0" smtClean="0"/>
              <a:t>Руководитель: Бодрова И.В.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710817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же такое классификатор?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/>
              <a:t>Классификатор</a:t>
            </a:r>
            <a:r>
              <a:rPr lang="ru-RU" dirty="0"/>
              <a:t> – это алгоритм соотносящий некие входные данные с одним или несколькими классами. </a:t>
            </a:r>
          </a:p>
        </p:txBody>
      </p:sp>
      <p:pic>
        <p:nvPicPr>
          <p:cNvPr id="1026" name="Picture 2" descr="C:\Users\Zver\Desktop\ебашь\Новая папка\05_b__jqc__Unternehmen__Philosophie___Arbeitsweise__4_b__geordnete_Mappe-300x2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270" y="2924944"/>
            <a:ext cx="5184576" cy="2920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2101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/>
          </a:bodyPr>
          <a:lstStyle/>
          <a:p>
            <a:r>
              <a:rPr lang="ru-RU" sz="2600" b="1" dirty="0">
                <a:solidFill>
                  <a:schemeClr val="tx1"/>
                </a:solidFill>
              </a:rPr>
              <a:t>Классификация используется как инструмент для решения множества задач</a:t>
            </a:r>
            <a:r>
              <a:rPr lang="ru-RU" sz="2600" b="1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endParaRPr lang="ru-RU" sz="2600" b="1" dirty="0">
              <a:solidFill>
                <a:schemeClr val="tx1"/>
              </a:solidFill>
            </a:endParaRPr>
          </a:p>
          <a:p>
            <a:pPr lvl="0"/>
            <a:r>
              <a:rPr lang="ru-RU" dirty="0">
                <a:solidFill>
                  <a:schemeClr val="tx1"/>
                </a:solidFill>
              </a:rPr>
              <a:t>снятие омонимии при обработке натуральных языков;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в поисковых системах – для ограничения области поиска в целях повышения точности;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автоматическое определение языка на котором написан текст;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анализ тональности (определение эмоциональной окраски текста).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38393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24942"/>
          </a:xfrm>
        </p:spPr>
        <p:txBody>
          <a:bodyPr/>
          <a:lstStyle/>
          <a:p>
            <a:r>
              <a:rPr lang="ru-RU" dirty="0" smtClean="0"/>
              <a:t>Теорема Байеса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429000"/>
            <a:ext cx="8229600" cy="3268960"/>
          </a:xfrm>
        </p:spPr>
        <p:txBody>
          <a:bodyPr/>
          <a:lstStyle/>
          <a:p>
            <a:pPr lvl="0"/>
            <a:r>
              <a:rPr lang="ru-RU" dirty="0">
                <a:solidFill>
                  <a:schemeClr val="tx1"/>
                </a:solidFill>
              </a:rPr>
              <a:t>P(</a:t>
            </a:r>
            <a:r>
              <a:rPr lang="ru-RU" dirty="0" err="1">
                <a:solidFill>
                  <a:schemeClr val="tx1"/>
                </a:solidFill>
              </a:rPr>
              <a:t>c|d</a:t>
            </a:r>
            <a:r>
              <a:rPr lang="ru-RU" dirty="0">
                <a:solidFill>
                  <a:schemeClr val="tx1"/>
                </a:solidFill>
              </a:rPr>
              <a:t>) — вероятность что документ d принадлежит классу c, именно её нам надо рассчитать;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P(</a:t>
            </a:r>
            <a:r>
              <a:rPr lang="ru-RU" dirty="0" err="1">
                <a:solidFill>
                  <a:schemeClr val="tx1"/>
                </a:solidFill>
              </a:rPr>
              <a:t>d|c</a:t>
            </a:r>
            <a:r>
              <a:rPr lang="ru-RU" dirty="0">
                <a:solidFill>
                  <a:schemeClr val="tx1"/>
                </a:solidFill>
              </a:rPr>
              <a:t>) — вероятность встретить документ d среди всех документов класса c;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P(c) — безусловная вероятность встретить документ класса c в корпусе документов;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P(d) — безусловная вероятность документа d в корпусе документов.</a:t>
            </a:r>
          </a:p>
          <a:p>
            <a:endParaRPr lang="ru-RU" dirty="0"/>
          </a:p>
        </p:txBody>
      </p:sp>
      <p:pic>
        <p:nvPicPr>
          <p:cNvPr id="1026" name="Picture 2" descr="C:\Users\Zver\Desktop\ебашь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304" y="1124744"/>
            <a:ext cx="5256584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8920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8641"/>
            <a:ext cx="8229600" cy="1728192"/>
          </a:xfrm>
        </p:spPr>
        <p:txBody>
          <a:bodyPr/>
          <a:lstStyle/>
          <a:p>
            <a:r>
              <a:rPr lang="ru-RU" dirty="0" smtClean="0"/>
              <a:t>Байесовский классификатор использует </a:t>
            </a:r>
            <a:r>
              <a:rPr lang="ru-RU" u="sng" dirty="0" smtClean="0"/>
              <a:t>оценку апостериорного максимума</a:t>
            </a:r>
            <a:r>
              <a:rPr lang="ru-RU" dirty="0" smtClean="0"/>
              <a:t>  для определения наиболее вероятного класса. </a:t>
            </a:r>
            <a:endParaRPr lang="ru-RU" dirty="0"/>
          </a:p>
        </p:txBody>
      </p:sp>
      <p:pic>
        <p:nvPicPr>
          <p:cNvPr id="2051" name="Picture 3" descr="C:\Users\Zver\Desktop\ебашь\Сним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13910"/>
            <a:ext cx="5632266" cy="152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3550451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Знаменатель является константой.</a:t>
            </a:r>
            <a:endParaRPr lang="ru-RU" sz="2400" dirty="0"/>
          </a:p>
        </p:txBody>
      </p:sp>
      <p:pic>
        <p:nvPicPr>
          <p:cNvPr id="2052" name="Picture 4" descr="C:\Users\Zver\Desktop\ебашь\Снимок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593" y="4188690"/>
            <a:ext cx="5629353" cy="176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29601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ru-RU" dirty="0"/>
              <a:t>Предположение условной </a:t>
            </a:r>
            <a:r>
              <a:rPr lang="ru-RU" dirty="0" smtClean="0"/>
              <a:t>независимости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36713"/>
            <a:ext cx="8229600" cy="2088232"/>
          </a:xfrm>
        </p:spPr>
        <p:txBody>
          <a:bodyPr/>
          <a:lstStyle/>
          <a:p>
            <a:r>
              <a:rPr lang="ru-RU" dirty="0" smtClean="0"/>
              <a:t>Байесовский </a:t>
            </a:r>
            <a:r>
              <a:rPr lang="ru-RU" dirty="0"/>
              <a:t>классификатор представляет документ как набор слов вероятности которых условно не зависят друг от друга. Исходя из этого предположения условная вероятность документа аппроксимируется произведением условных вероятностей всех слов входящих в документ.</a:t>
            </a:r>
          </a:p>
        </p:txBody>
      </p:sp>
      <p:pic>
        <p:nvPicPr>
          <p:cNvPr id="3074" name="Picture 2" descr="Снимок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24" y="2996952"/>
            <a:ext cx="7625341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0093" y="4335487"/>
            <a:ext cx="85676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Подставив полученное выражение в формулу №1 мы получим: </a:t>
            </a:r>
            <a:endParaRPr lang="ru-RU" sz="2400" dirty="0"/>
          </a:p>
        </p:txBody>
      </p:sp>
      <p:pic>
        <p:nvPicPr>
          <p:cNvPr id="7" name="Рисунок 6" descr="C:\Users\Zver\AppData\Local\Microsoft\Windows\INetCache\Content.Word\Снимок4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941167"/>
            <a:ext cx="4968552" cy="1497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919232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dirty="0"/>
              <a:t>Проблема арифметического </a:t>
            </a:r>
            <a:r>
              <a:rPr lang="ru-RU" dirty="0" smtClean="0"/>
              <a:t>переполнения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2160240"/>
          </a:xfrm>
        </p:spPr>
        <p:txBody>
          <a:bodyPr/>
          <a:lstStyle/>
          <a:p>
            <a:r>
              <a:rPr lang="ru-RU" dirty="0"/>
              <a:t>При достаточно большой длине документа придется перемножать большое количество очень маленьких чисел. Для того чтобы при этом избежать арифметического переполнения зачастую пользуются свойством логарифма </a:t>
            </a:r>
            <a:r>
              <a:rPr lang="ru-RU" dirty="0" smtClean="0"/>
              <a:t>произведения.</a:t>
            </a:r>
            <a:endParaRPr lang="ru-RU" dirty="0"/>
          </a:p>
        </p:txBody>
      </p:sp>
      <p:pic>
        <p:nvPicPr>
          <p:cNvPr id="4098" name="Picture 2" descr="Снимок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94531"/>
            <a:ext cx="443282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9" y="3164925"/>
            <a:ext cx="85689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</a:t>
            </a:r>
            <a:r>
              <a:rPr lang="ru-RU" sz="2400" dirty="0" smtClean="0"/>
              <a:t>огарифм </a:t>
            </a:r>
            <a:r>
              <a:rPr lang="ru-RU" sz="2400" dirty="0"/>
              <a:t>от числа близкого к нулю будет числом отрицательным, но в абсолютном значении существенно большим чем исходное число, что делает логарифмические значения вероятностей более удобными для анализа.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535" y="4734585"/>
            <a:ext cx="6112137" cy="1862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23720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1296144"/>
          </a:xfrm>
        </p:spPr>
        <p:txBody>
          <a:bodyPr/>
          <a:lstStyle/>
          <a:p>
            <a:r>
              <a:rPr lang="ru-RU" dirty="0"/>
              <a:t>Оценка вероятности слова в классе может делаться несколькими путями.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Снимок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04" y="1628800"/>
            <a:ext cx="4032448" cy="210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818" y="4077072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dirty="0" err="1"/>
              <a:t>Wic</a:t>
            </a:r>
            <a:r>
              <a:rPr lang="ru-RU" sz="2400" dirty="0"/>
              <a:t> — количество раз сколько i-</a:t>
            </a:r>
            <a:r>
              <a:rPr lang="ru-RU" sz="2400" dirty="0" err="1"/>
              <a:t>ое</a:t>
            </a:r>
            <a:r>
              <a:rPr lang="ru-RU" sz="2400" dirty="0"/>
              <a:t> слово встречается в документах класса c;</a:t>
            </a:r>
          </a:p>
          <a:p>
            <a:pPr lvl="0"/>
            <a:r>
              <a:rPr lang="ru-RU" sz="2400" dirty="0"/>
              <a:t>V — словарь корпуса документов (список всех уникальных слов</a:t>
            </a:r>
            <a:r>
              <a:rPr lang="ru-RU" sz="2400" dirty="0" smtClean="0"/>
              <a:t>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402541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0106"/>
          </a:xfrm>
        </p:spPr>
        <p:txBody>
          <a:bodyPr/>
          <a:lstStyle/>
          <a:p>
            <a:r>
              <a:rPr lang="ru-RU" dirty="0"/>
              <a:t>Проблема неизвестных слов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604664"/>
          </a:xfrm>
        </p:spPr>
        <p:txBody>
          <a:bodyPr/>
          <a:lstStyle/>
          <a:p>
            <a:r>
              <a:rPr lang="ru-RU" dirty="0"/>
              <a:t>С формулой №3 есть одна небольшая проблема.</a:t>
            </a:r>
          </a:p>
        </p:txBody>
      </p:sp>
      <p:pic>
        <p:nvPicPr>
          <p:cNvPr id="6146" name="Picture 2" descr="C:\Users\Zver\Desktop\ебашь\Снимок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556792"/>
            <a:ext cx="3456384" cy="1794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925" y="3615407"/>
            <a:ext cx="50902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Применим аддитивное сглаживание:</a:t>
            </a:r>
            <a:endParaRPr lang="ru-RU" sz="2400" dirty="0"/>
          </a:p>
        </p:txBody>
      </p:sp>
      <p:pic>
        <p:nvPicPr>
          <p:cNvPr id="6147" name="Picture 3" descr="Снимок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437112"/>
            <a:ext cx="7642775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46348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368" y="188640"/>
            <a:ext cx="8229600" cy="706090"/>
          </a:xfrm>
        </p:spPr>
        <p:txBody>
          <a:bodyPr>
            <a:normAutofit/>
          </a:bodyPr>
          <a:lstStyle/>
          <a:p>
            <a:r>
              <a:rPr lang="ru-RU" dirty="0"/>
              <a:t>Собираем все </a:t>
            </a:r>
            <a:r>
              <a:rPr lang="ru-RU" dirty="0" smtClean="0"/>
              <a:t>вместе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0546" y="808112"/>
            <a:ext cx="8229600" cy="1468760"/>
          </a:xfrm>
        </p:spPr>
        <p:txBody>
          <a:bodyPr/>
          <a:lstStyle/>
          <a:p>
            <a:r>
              <a:rPr lang="ru-RU" dirty="0"/>
              <a:t>Подставив выбранные нами оценки в формулу №2 мы получаем окончательную формулу по которой происходит байесовская классификация.</a:t>
            </a:r>
          </a:p>
        </p:txBody>
      </p:sp>
      <p:pic>
        <p:nvPicPr>
          <p:cNvPr id="8194" name="Picture 2" descr="C:\Users\Zver\Desktop\ебашь\Снимок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5688632" cy="151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Снимок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4293096"/>
            <a:ext cx="8397253" cy="2253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3686734"/>
            <a:ext cx="3476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Окончательная формула: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132182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/>
              <a:t>Реализация </a:t>
            </a:r>
            <a:r>
              <a:rPr lang="ru-RU" dirty="0" smtClean="0"/>
              <a:t>классификатора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ru-RU" dirty="0"/>
              <a:t>Н</a:t>
            </a:r>
            <a:r>
              <a:rPr lang="ru-RU" dirty="0" smtClean="0"/>
              <a:t>ам </a:t>
            </a:r>
            <a:r>
              <a:rPr lang="ru-RU" dirty="0"/>
              <a:t>необходимо собрать следующую статистику из выборки, которая будет использоваться на этапе классификации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endParaRPr lang="ru-RU" dirty="0"/>
          </a:p>
          <a:p>
            <a:pPr lvl="0"/>
            <a:r>
              <a:rPr lang="ru-RU" dirty="0"/>
              <a:t>как часто встречаются документы того или иного класса;</a:t>
            </a:r>
          </a:p>
          <a:p>
            <a:pPr lvl="0"/>
            <a:r>
              <a:rPr lang="ru-RU" dirty="0"/>
              <a:t>суммарное количество слов в документах каждого класса;</a:t>
            </a:r>
          </a:p>
          <a:p>
            <a:pPr lvl="0"/>
            <a:r>
              <a:rPr lang="ru-RU" dirty="0"/>
              <a:t>относительные частоты слов в пределах каждого класса;</a:t>
            </a:r>
          </a:p>
          <a:p>
            <a:pPr lvl="0"/>
            <a:r>
              <a:rPr lang="ru-RU" dirty="0"/>
              <a:t>размер словаря выборки. Количество уникальных слов в выборке.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11114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06090"/>
          </a:xfrm>
        </p:spPr>
        <p:txBody>
          <a:bodyPr>
            <a:normAutofit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/>
          <a:lstStyle/>
          <a:p>
            <a:r>
              <a:rPr lang="ru-RU" dirty="0"/>
              <a:t>Допустим, у нас есть три документа для которых известны их классы (HAM означает – не спам</a:t>
            </a:r>
            <a:r>
              <a:rPr lang="ru-RU" dirty="0" smtClean="0"/>
              <a:t>):</a:t>
            </a:r>
          </a:p>
          <a:p>
            <a:pPr marL="0" indent="0">
              <a:buNone/>
            </a:pPr>
            <a:endParaRPr lang="ru-RU" dirty="0"/>
          </a:p>
          <a:p>
            <a:pPr lvl="0"/>
            <a:r>
              <a:rPr lang="ru-RU" dirty="0"/>
              <a:t>[SPAM] предоставляю услуги бухгалтера;</a:t>
            </a:r>
          </a:p>
          <a:p>
            <a:pPr lvl="0"/>
            <a:r>
              <a:rPr lang="ru-RU" dirty="0"/>
              <a:t>[SPAM] спешите купить пылесос;</a:t>
            </a:r>
          </a:p>
          <a:p>
            <a:pPr lvl="0"/>
            <a:r>
              <a:rPr lang="ru-RU" dirty="0"/>
              <a:t>[HAM] надо купить молоко.</a:t>
            </a:r>
          </a:p>
          <a:p>
            <a:endParaRPr lang="ru-RU" dirty="0"/>
          </a:p>
        </p:txBody>
      </p:sp>
      <p:pic>
        <p:nvPicPr>
          <p:cNvPr id="10242" name="Picture 2" descr="C:\Users\Zver\Desktop\ебашь\Новая папка\PR2010032216035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3600400" cy="27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Zver\Desktop\ебашь\Новая папка\milk_consumer__mid-2811100920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89040"/>
            <a:ext cx="3552825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073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Модель классификатора будет выглядеть следующим образом</a:t>
            </a:r>
            <a:r>
              <a:rPr lang="ru-RU" dirty="0" smtClean="0"/>
              <a:t>: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</p:nvPr>
        </p:nvGraphicFramePr>
        <p:xfrm>
          <a:off x="3179689" y="3381597"/>
          <a:ext cx="2784622" cy="9631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0210"/>
                <a:gridCol w="332740"/>
                <a:gridCol w="77167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spam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ham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50">
                          <a:effectLst/>
                        </a:rPr>
                        <a:t>частоты классов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5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5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50">
                          <a:effectLst/>
                        </a:rPr>
                        <a:t>суммарное количество слов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5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5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164577"/>
              </p:ext>
            </p:extLst>
          </p:nvPr>
        </p:nvGraphicFramePr>
        <p:xfrm>
          <a:off x="323528" y="1814126"/>
          <a:ext cx="8640960" cy="39357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80320"/>
                <a:gridCol w="2880320"/>
                <a:gridCol w="2880320"/>
              </a:tblGrid>
              <a:tr h="3669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spam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ham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26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предоставляю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426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услуги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426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бухгалтера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426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спешите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426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купить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426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пылесос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426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надо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426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молоко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57200" y="27019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056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Данный метод: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Прост</a:t>
            </a:r>
          </a:p>
          <a:p>
            <a:r>
              <a:rPr lang="ru-RU" sz="4000" dirty="0" smtClean="0"/>
              <a:t>Удобен</a:t>
            </a:r>
          </a:p>
          <a:p>
            <a:r>
              <a:rPr lang="ru-RU" sz="4000" dirty="0" smtClean="0"/>
              <a:t>Эффективен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6499406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Субботин С. В., Большаков Д. Ю. Применение байесовского классификатора для распознавания классов </a:t>
            </a:r>
            <a:r>
              <a:rPr lang="ru-RU" dirty="0" smtClean="0"/>
              <a:t>целей</a:t>
            </a:r>
          </a:p>
          <a:p>
            <a:r>
              <a:rPr lang="ru-RU" dirty="0" err="1"/>
              <a:t>Местецкий</a:t>
            </a:r>
            <a:r>
              <a:rPr lang="ru-RU" dirty="0"/>
              <a:t> Л.М</a:t>
            </a:r>
            <a:r>
              <a:rPr lang="ru-RU" dirty="0" smtClean="0"/>
              <a:t>.</a:t>
            </a:r>
            <a:r>
              <a:rPr lang="ru-RU" dirty="0"/>
              <a:t> Математические методы распознавания </a:t>
            </a:r>
            <a:r>
              <a:rPr lang="ru-RU" dirty="0" smtClean="0"/>
              <a:t>образов</a:t>
            </a:r>
          </a:p>
          <a:p>
            <a:r>
              <a:rPr lang="ru-RU" dirty="0"/>
              <a:t>Александр </a:t>
            </a:r>
            <a:r>
              <a:rPr lang="ru-RU" dirty="0" err="1"/>
              <a:t>Сизов</a:t>
            </a:r>
            <a:r>
              <a:rPr lang="ru-RU" dirty="0"/>
              <a:t>, Сергей </a:t>
            </a:r>
            <a:r>
              <a:rPr lang="ru-RU" dirty="0" smtClean="0"/>
              <a:t>Николенко: </a:t>
            </a:r>
            <a:r>
              <a:rPr lang="ru-RU" dirty="0"/>
              <a:t>Наивный Байесовский классификатор </a:t>
            </a:r>
          </a:p>
          <a:p>
            <a:r>
              <a:rPr lang="ru-RU" i="1" dirty="0"/>
              <a:t>Айвазян С. А., </a:t>
            </a:r>
            <a:r>
              <a:rPr lang="ru-RU" i="1" dirty="0" err="1"/>
              <a:t>Бухштабер</a:t>
            </a:r>
            <a:r>
              <a:rPr lang="ru-RU" i="1" dirty="0"/>
              <a:t> В. М., </a:t>
            </a:r>
            <a:r>
              <a:rPr lang="ru-RU" i="1" dirty="0" err="1"/>
              <a:t>Енюков</a:t>
            </a:r>
            <a:r>
              <a:rPr lang="ru-RU" i="1" dirty="0"/>
              <a:t> И. С., Мешалкин Л. Д.</a:t>
            </a:r>
            <a:r>
              <a:rPr lang="ru-RU" dirty="0"/>
              <a:t> Прикладная статистика: классификация и снижение размерности</a:t>
            </a:r>
          </a:p>
        </p:txBody>
      </p:sp>
    </p:spTree>
    <p:extLst>
      <p:ext uri="{BB962C8B-B14F-4D97-AF65-F5344CB8AC3E}">
        <p14:creationId xmlns:p14="http://schemas.microsoft.com/office/powerpoint/2010/main" val="27334714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351" y="90872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  <p:pic>
        <p:nvPicPr>
          <p:cNvPr id="1026" name="Picture 2" descr="C:\Users\Zver\Desktop\ебашь\Новая папка\Pok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420888"/>
            <a:ext cx="5076564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99402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127</TotalTime>
  <Words>362</Words>
  <Application>Microsoft Office PowerPoint</Application>
  <PresentationFormat>Экран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Паркет</vt:lpstr>
      <vt:lpstr>Наивный байесовский классификатор</vt:lpstr>
      <vt:lpstr>Что же такое классификатор?</vt:lpstr>
      <vt:lpstr>Презентация PowerPoint</vt:lpstr>
      <vt:lpstr>Теорема Байеса</vt:lpstr>
      <vt:lpstr>Презентация PowerPoint</vt:lpstr>
      <vt:lpstr>Предположение условной независимости</vt:lpstr>
      <vt:lpstr>Проблема арифметического переполнения</vt:lpstr>
      <vt:lpstr>Презентация PowerPoint</vt:lpstr>
      <vt:lpstr>Проблема неизвестных слов</vt:lpstr>
      <vt:lpstr>Собираем все вместе</vt:lpstr>
      <vt:lpstr>Реализация классификатора</vt:lpstr>
      <vt:lpstr>Пример</vt:lpstr>
      <vt:lpstr>Модель классификатора будет выглядеть следующим образом:</vt:lpstr>
      <vt:lpstr>Данный метод:</vt:lpstr>
      <vt:lpstr>Литература: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Наивный байесовский классификатор</dc:title>
  <dc:creator>Zver</dc:creator>
  <cp:lastModifiedBy>Gala</cp:lastModifiedBy>
  <cp:revision>31</cp:revision>
  <dcterms:created xsi:type="dcterms:W3CDTF">2016-04-19T19:56:48Z</dcterms:created>
  <dcterms:modified xsi:type="dcterms:W3CDTF">2016-05-11T19:20:14Z</dcterms:modified>
</cp:coreProperties>
</file>