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6" r:id="rId3"/>
    <p:sldId id="267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9" r:id="rId15"/>
    <p:sldId id="274" r:id="rId16"/>
    <p:sldId id="279" r:id="rId17"/>
    <p:sldId id="280" r:id="rId18"/>
    <p:sldId id="281" r:id="rId19"/>
    <p:sldId id="282" r:id="rId20"/>
    <p:sldId id="283" r:id="rId21"/>
    <p:sldId id="284" r:id="rId22"/>
    <p:sldId id="270" r:id="rId23"/>
    <p:sldId id="271" r:id="rId24"/>
    <p:sldId id="285" r:id="rId25"/>
    <p:sldId id="289" r:id="rId26"/>
    <p:sldId id="290" r:id="rId27"/>
    <p:sldId id="291" r:id="rId28"/>
    <p:sldId id="272" r:id="rId29"/>
    <p:sldId id="275" r:id="rId30"/>
    <p:sldId id="292" r:id="rId31"/>
    <p:sldId id="276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 snapToGrid="0">
      <p:cViewPr varScale="1">
        <p:scale>
          <a:sx n="90" d="100"/>
          <a:sy n="90" d="100"/>
        </p:scale>
        <p:origin x="-102" y="-61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6"/>
    </p:cViewPr>
  </p:sorterViewPr>
  <p:notesViewPr>
    <p:cSldViewPr snapToGrid="0">
      <p:cViewPr varScale="1">
        <p:scale>
          <a:sx n="70" d="100"/>
          <a:sy n="70" d="100"/>
        </p:scale>
        <p:origin x="324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4.wmf"/><Relationship Id="rId1" Type="http://schemas.openxmlformats.org/officeDocument/2006/relationships/image" Target="../media/image7.wmf"/><Relationship Id="rId6" Type="http://schemas.openxmlformats.org/officeDocument/2006/relationships/image" Target="../media/image16.wmf"/><Relationship Id="rId5" Type="http://schemas.openxmlformats.org/officeDocument/2006/relationships/image" Target="../media/image10.wmf"/><Relationship Id="rId4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3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6" Type="http://schemas.openxmlformats.org/officeDocument/2006/relationships/image" Target="../media/image73.wmf"/><Relationship Id="rId11" Type="http://schemas.openxmlformats.org/officeDocument/2006/relationships/image" Target="../media/image78.wmf"/><Relationship Id="rId5" Type="http://schemas.openxmlformats.org/officeDocument/2006/relationships/image" Target="../media/image72.wmf"/><Relationship Id="rId10" Type="http://schemas.openxmlformats.org/officeDocument/2006/relationships/image" Target="../media/image77.wmf"/><Relationship Id="rId4" Type="http://schemas.openxmlformats.org/officeDocument/2006/relationships/image" Target="../media/image71.wmf"/><Relationship Id="rId9" Type="http://schemas.openxmlformats.org/officeDocument/2006/relationships/image" Target="../media/image7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7" Type="http://schemas.openxmlformats.org/officeDocument/2006/relationships/image" Target="../media/image84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6" Type="http://schemas.openxmlformats.org/officeDocument/2006/relationships/image" Target="../media/image83.wmf"/><Relationship Id="rId5" Type="http://schemas.openxmlformats.org/officeDocument/2006/relationships/image" Target="../media/image82.wmf"/><Relationship Id="rId4" Type="http://schemas.openxmlformats.org/officeDocument/2006/relationships/image" Target="../media/image7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6CCAD4-74E7-4060-8BD5-4C799D3D6E96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C8B70-0FBD-46A6-974C-10D55DE2E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001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502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083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608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508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861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532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97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918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578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C8B70-0FBD-46A6-974C-10D55DE2E55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90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691E2-0FFE-45A8-9F6C-2115A47428D6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52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10624-CFE7-4C19-8ED7-EF749275D208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914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3965-D9C1-4A5E-ADB7-4CCE6F694599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92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B91A4-054D-403B-A9AB-AEFD175D516F}" type="datetime1">
              <a:rPr lang="ru-RU" smtClean="0"/>
              <a:t>11.05.2016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662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E9414-C939-4FFB-946E-51A1C12DCC1B}" type="datetime1">
              <a:rPr lang="ru-RU" smtClean="0"/>
              <a:t>11.05.2016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33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BA028-FAAC-46C1-B941-665A4AA42D88}" type="datetime1">
              <a:rPr lang="ru-RU" smtClean="0"/>
              <a:t>11.05.2016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692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8169B-1E3A-4595-97BD-0EC7D32D7EBE}" type="datetime1">
              <a:rPr lang="ru-RU" smtClean="0"/>
              <a:t>11.05.2016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267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A1F47-D79F-43AA-A509-621F365F197C}" type="datetime1">
              <a:rPr lang="ru-RU" smtClean="0"/>
              <a:t>11.05.2016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652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24C0-8A44-4CD8-A389-A645FC5C04A5}" type="datetime1">
              <a:rPr lang="ru-RU" smtClean="0"/>
              <a:t>11.05.2016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6027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F5B19-D64E-401E-BC1E-FCC576B1B2CD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692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4064-FB67-49DB-AD2A-0496145FDA77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869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25CF0-2B57-4F79-B6B7-26C0B6894EEE}" type="datetime1">
              <a:rPr lang="ru-RU" smtClean="0"/>
              <a:t>11.05.2016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D6D38-5DE2-4100-A8B3-3BC08DCE3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68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10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4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5.wmf"/><Relationship Id="rId5" Type="http://schemas.openxmlformats.org/officeDocument/2006/relationships/image" Target="../media/image7.wmf"/><Relationship Id="rId15" Type="http://schemas.openxmlformats.org/officeDocument/2006/relationships/image" Target="../media/image16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8.wmf"/><Relationship Id="rId14" Type="http://schemas.openxmlformats.org/officeDocument/2006/relationships/oleObject" Target="../embeddings/oleObject13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png"/><Relationship Id="rId5" Type="http://schemas.openxmlformats.org/officeDocument/2006/relationships/image" Target="../media/image17.wmf"/><Relationship Id="rId10" Type="http://schemas.openxmlformats.org/officeDocument/2006/relationships/image" Target="../media/image19.wmf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29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5" Type="http://schemas.openxmlformats.org/officeDocument/2006/relationships/image" Target="../media/image30.wmf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7.wmf"/><Relationship Id="rId14" Type="http://schemas.openxmlformats.org/officeDocument/2006/relationships/oleObject" Target="../embeddings/oleObject26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34.bin"/><Relationship Id="rId3" Type="http://schemas.openxmlformats.org/officeDocument/2006/relationships/notesSlide" Target="../notesSlides/notesSlide10.xml"/><Relationship Id="rId21" Type="http://schemas.openxmlformats.org/officeDocument/2006/relationships/image" Target="../media/image39.wmf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37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5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4.wmf"/><Relationship Id="rId5" Type="http://schemas.openxmlformats.org/officeDocument/2006/relationships/image" Target="../media/image31.wmf"/><Relationship Id="rId15" Type="http://schemas.openxmlformats.org/officeDocument/2006/relationships/image" Target="../media/image36.wmf"/><Relationship Id="rId23" Type="http://schemas.openxmlformats.org/officeDocument/2006/relationships/image" Target="../media/image40.wmf"/><Relationship Id="rId10" Type="http://schemas.openxmlformats.org/officeDocument/2006/relationships/oleObject" Target="../embeddings/oleObject30.bin"/><Relationship Id="rId19" Type="http://schemas.openxmlformats.org/officeDocument/2006/relationships/image" Target="../media/image38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32.bin"/><Relationship Id="rId22" Type="http://schemas.openxmlformats.org/officeDocument/2006/relationships/oleObject" Target="../embeddings/oleObject3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2.w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44.wmf"/><Relationship Id="rId4" Type="http://schemas.openxmlformats.org/officeDocument/2006/relationships/image" Target="../media/image41.wmf"/><Relationship Id="rId9" Type="http://schemas.openxmlformats.org/officeDocument/2006/relationships/oleObject" Target="../embeddings/oleObject4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7.jpg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4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52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48.bin"/><Relationship Id="rId10" Type="http://schemas.openxmlformats.org/officeDocument/2006/relationships/image" Target="../media/image59.wmf"/><Relationship Id="rId4" Type="http://schemas.openxmlformats.org/officeDocument/2006/relationships/image" Target="../media/image56.wmf"/><Relationship Id="rId9" Type="http://schemas.openxmlformats.org/officeDocument/2006/relationships/oleObject" Target="../embeddings/oleObject50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63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59.bin"/><Relationship Id="rId18" Type="http://schemas.openxmlformats.org/officeDocument/2006/relationships/image" Target="../media/image75.wmf"/><Relationship Id="rId3" Type="http://schemas.openxmlformats.org/officeDocument/2006/relationships/oleObject" Target="../embeddings/oleObject54.bin"/><Relationship Id="rId21" Type="http://schemas.openxmlformats.org/officeDocument/2006/relationships/oleObject" Target="../embeddings/oleObject63.bin"/><Relationship Id="rId7" Type="http://schemas.openxmlformats.org/officeDocument/2006/relationships/oleObject" Target="../embeddings/oleObject56.bin"/><Relationship Id="rId12" Type="http://schemas.openxmlformats.org/officeDocument/2006/relationships/image" Target="../media/image72.wmf"/><Relationship Id="rId17" Type="http://schemas.openxmlformats.org/officeDocument/2006/relationships/oleObject" Target="../embeddings/oleObject6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4.wmf"/><Relationship Id="rId20" Type="http://schemas.openxmlformats.org/officeDocument/2006/relationships/image" Target="../media/image76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58.bin"/><Relationship Id="rId24" Type="http://schemas.openxmlformats.org/officeDocument/2006/relationships/image" Target="../media/image78.wmf"/><Relationship Id="rId5" Type="http://schemas.openxmlformats.org/officeDocument/2006/relationships/oleObject" Target="../embeddings/oleObject55.bin"/><Relationship Id="rId15" Type="http://schemas.openxmlformats.org/officeDocument/2006/relationships/oleObject" Target="../embeddings/oleObject60.bin"/><Relationship Id="rId23" Type="http://schemas.openxmlformats.org/officeDocument/2006/relationships/oleObject" Target="../embeddings/oleObject64.bin"/><Relationship Id="rId10" Type="http://schemas.openxmlformats.org/officeDocument/2006/relationships/image" Target="../media/image71.wmf"/><Relationship Id="rId19" Type="http://schemas.openxmlformats.org/officeDocument/2006/relationships/oleObject" Target="../embeddings/oleObject62.bin"/><Relationship Id="rId4" Type="http://schemas.openxmlformats.org/officeDocument/2006/relationships/image" Target="../media/image68.wmf"/><Relationship Id="rId9" Type="http://schemas.openxmlformats.org/officeDocument/2006/relationships/oleObject" Target="../embeddings/oleObject57.bin"/><Relationship Id="rId14" Type="http://schemas.openxmlformats.org/officeDocument/2006/relationships/image" Target="../media/image73.wmf"/><Relationship Id="rId22" Type="http://schemas.openxmlformats.org/officeDocument/2006/relationships/image" Target="../media/image77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13" Type="http://schemas.openxmlformats.org/officeDocument/2006/relationships/oleObject" Target="../embeddings/oleObject70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82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4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69.bin"/><Relationship Id="rId5" Type="http://schemas.openxmlformats.org/officeDocument/2006/relationships/oleObject" Target="../embeddings/oleObject66.bin"/><Relationship Id="rId15" Type="http://schemas.openxmlformats.org/officeDocument/2006/relationships/oleObject" Target="../embeddings/oleObject71.bin"/><Relationship Id="rId10" Type="http://schemas.openxmlformats.org/officeDocument/2006/relationships/image" Target="../media/image70.wmf"/><Relationship Id="rId4" Type="http://schemas.openxmlformats.org/officeDocument/2006/relationships/image" Target="../media/image79.w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83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1428" y="2379662"/>
            <a:ext cx="9144000" cy="1433802"/>
          </a:xfrm>
        </p:spPr>
        <p:txBody>
          <a:bodyPr>
            <a:no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Матричная алгебра в задачах обработки цифровых изображений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28147" y="4291445"/>
            <a:ext cx="6654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412 Щигорев Е.Ю.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доцент кафедры ВМ Новиков А.И.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29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049624" y="249047"/>
            <a:ext cx="4102857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Растровые и векторные изображения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450815" y="323895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8308771"/>
              </p:ext>
            </p:extLst>
          </p:nvPr>
        </p:nvGraphicFramePr>
        <p:xfrm>
          <a:off x="3260993" y="2206702"/>
          <a:ext cx="5463047" cy="2982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8" name="Equation" r:id="rId4" imgW="1968500" imgH="1079500" progId="Equation.DSMT4">
                  <p:embed/>
                </p:oleObj>
              </mc:Choice>
              <mc:Fallback>
                <p:oleObj name="Equation" r:id="rId4" imgW="1968500" imgH="10795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0993" y="2206702"/>
                        <a:ext cx="5463047" cy="29822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352678" y="1215974"/>
            <a:ext cx="94967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математической точки зрения цифровое изображение – это матрица значений функции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яркости на дискретной сетке размером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M*N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07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34737" y="948359"/>
            <a:ext cx="9937214" cy="397198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049624" y="249047"/>
            <a:ext cx="4102857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Растровые и векторные изображения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57" y="1367745"/>
            <a:ext cx="296703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lum contras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131" y="1422541"/>
            <a:ext cx="2743200" cy="318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2197" y="5155060"/>
            <a:ext cx="5067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Полутоновое изображение (в градациях серого)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56720" y="5155060"/>
            <a:ext cx="263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Двоичное изображение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3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2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803910" y="46787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Picture 2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910" y="686708"/>
            <a:ext cx="8604446" cy="5259296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76207" y="6164834"/>
            <a:ext cx="2449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Цветное изображение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49624" y="249047"/>
            <a:ext cx="4102857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Растровые и векторные изображения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4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21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436" y="4285562"/>
            <a:ext cx="4372779" cy="53391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Растровое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26"/>
          <a:stretch/>
        </p:blipFill>
        <p:spPr>
          <a:xfrm>
            <a:off x="270831" y="1652530"/>
            <a:ext cx="5715000" cy="22905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287" y="1919125"/>
            <a:ext cx="4762500" cy="2047875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73147" y="4285561"/>
            <a:ext cx="4372779" cy="5339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Векторное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049624" y="249047"/>
            <a:ext cx="4102857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Растровые и векторные изображения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5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5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747" y="238435"/>
            <a:ext cx="5683786" cy="328938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Аффинные преобразования в виде систем уравнений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1413" y="6224530"/>
            <a:ext cx="4480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Поворот вокруг начала координат на угол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_00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52783" b="57532"/>
          <a:stretch/>
        </p:blipFill>
        <p:spPr bwMode="auto">
          <a:xfrm>
            <a:off x="708255" y="705081"/>
            <a:ext cx="4326454" cy="274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9275697"/>
              </p:ext>
            </p:extLst>
          </p:nvPr>
        </p:nvGraphicFramePr>
        <p:xfrm>
          <a:off x="531985" y="4070733"/>
          <a:ext cx="4900304" cy="1531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3" name="Equation" r:id="rId5" imgW="1828800" imgH="571500" progId="Equation.DSMT4">
                  <p:embed/>
                </p:oleObj>
              </mc:Choice>
              <mc:Fallback>
                <p:oleObj name="Equation" r:id="rId5" imgW="1828800" imgH="571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985" y="4070733"/>
                        <a:ext cx="4900304" cy="1531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710888" y="6224530"/>
            <a:ext cx="4899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Растяжение (сжатие) вдоль координатных осей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image_00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5" t="191" b="57750"/>
          <a:stretch/>
        </p:blipFill>
        <p:spPr bwMode="auto">
          <a:xfrm>
            <a:off x="6740376" y="705081"/>
            <a:ext cx="4840314" cy="286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466901" y="428999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475458"/>
              </p:ext>
            </p:extLst>
          </p:nvPr>
        </p:nvGraphicFramePr>
        <p:xfrm>
          <a:off x="7770323" y="4076575"/>
          <a:ext cx="2780420" cy="1525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4" name="Equation" r:id="rId7" imgW="927100" imgH="571500" progId="Equation.DSMT4">
                  <p:embed/>
                </p:oleObj>
              </mc:Choice>
              <mc:Fallback>
                <p:oleObj name="Equation" r:id="rId7" imgW="927100" imgH="5715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0323" y="4076575"/>
                        <a:ext cx="2780420" cy="15255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6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59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476747" y="238435"/>
            <a:ext cx="5683786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Аффинные преобразования в виде систем уравнений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1413" y="6224530"/>
            <a:ext cx="3974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относительно оси абсцисс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2180" y="6193752"/>
            <a:ext cx="3732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из точки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M(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точку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image_00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07" r="52189" b="7769"/>
          <a:stretch/>
        </p:blipFill>
        <p:spPr bwMode="auto">
          <a:xfrm>
            <a:off x="499656" y="947451"/>
            <a:ext cx="4238319" cy="2809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image_00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42" t="50224" r="4910" b="7919"/>
          <a:stretch/>
        </p:blipFill>
        <p:spPr bwMode="auto">
          <a:xfrm>
            <a:off x="6699871" y="947451"/>
            <a:ext cx="4461832" cy="284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38130" y="441914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018974"/>
              </p:ext>
            </p:extLst>
          </p:nvPr>
        </p:nvGraphicFramePr>
        <p:xfrm>
          <a:off x="1511620" y="4149733"/>
          <a:ext cx="2214390" cy="168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" name="Equation" r:id="rId5" imgW="748975" imgH="571252" progId="Equation.DSMT4">
                  <p:embed/>
                </p:oleObj>
              </mc:Choice>
              <mc:Fallback>
                <p:oleObj name="Equation" r:id="rId5" imgW="748975" imgH="571252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1620" y="4149733"/>
                        <a:ext cx="2214390" cy="16818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346994" y="455384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5731218"/>
              </p:ext>
            </p:extLst>
          </p:nvPr>
        </p:nvGraphicFramePr>
        <p:xfrm>
          <a:off x="7525507" y="4169881"/>
          <a:ext cx="2810559" cy="1637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3" name="Equation" r:id="rId7" imgW="977900" imgH="571500" progId="Equation.DSMT4">
                  <p:embed/>
                </p:oleObj>
              </mc:Choice>
              <mc:Fallback>
                <p:oleObj name="Equation" r:id="rId7" imgW="977900" imgH="5715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5507" y="4169881"/>
                        <a:ext cx="2810559" cy="16372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7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45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72867" y="238435"/>
            <a:ext cx="9022815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Однородные координаты точки. Матричное представление аффинных преобразований.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98265" y="107965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3211291"/>
              </p:ext>
            </p:extLst>
          </p:nvPr>
        </p:nvGraphicFramePr>
        <p:xfrm>
          <a:off x="5001657" y="1836929"/>
          <a:ext cx="1949985" cy="649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5" name="Equation" r:id="rId4" imgW="685800" imgH="228600" progId="Equation.DSMT4">
                  <p:embed/>
                </p:oleObj>
              </mc:Choice>
              <mc:Fallback>
                <p:oleObj name="Equation" r:id="rId4" imgW="6858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1657" y="1836929"/>
                        <a:ext cx="1949985" cy="6499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34145" y="2603985"/>
            <a:ext cx="6359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Матричная запись преобразований.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619479" y="29965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411309"/>
              </p:ext>
            </p:extLst>
          </p:nvPr>
        </p:nvGraphicFramePr>
        <p:xfrm>
          <a:off x="4549841" y="4328746"/>
          <a:ext cx="4772681" cy="7769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6" name="Equation" r:id="rId6" imgW="2044700" imgH="330200" progId="Equation.DSMT4">
                  <p:embed/>
                </p:oleObj>
              </mc:Choice>
              <mc:Fallback>
                <p:oleObj name="Equation" r:id="rId6" imgW="2044700" imgH="330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9841" y="4328746"/>
                        <a:ext cx="4772681" cy="7769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105145" y="4520919"/>
            <a:ext cx="1173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8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0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9646266"/>
              </p:ext>
            </p:extLst>
          </p:nvPr>
        </p:nvGraphicFramePr>
        <p:xfrm>
          <a:off x="190462" y="936705"/>
          <a:ext cx="4900304" cy="1531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5" name="Equation" r:id="rId4" imgW="1828800" imgH="571500" progId="Equation.DSMT4">
                  <p:embed/>
                </p:oleObj>
              </mc:Choice>
              <mc:Fallback>
                <p:oleObj name="Equation" r:id="rId4" imgW="1828800" imgH="571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462" y="936705"/>
                        <a:ext cx="4900304" cy="1531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63556" y="567373"/>
            <a:ext cx="219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для поворота: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28771" y="1498565"/>
            <a:ext cx="1079654" cy="40762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260116" y="159220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863688"/>
              </p:ext>
            </p:extLst>
          </p:nvPr>
        </p:nvGraphicFramePr>
        <p:xfrm>
          <a:off x="7017746" y="936705"/>
          <a:ext cx="4761091" cy="1531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6" name="Equation" r:id="rId6" imgW="1625600" imgH="520700" progId="Equation.DSMT4">
                  <p:embed/>
                </p:oleObj>
              </mc:Choice>
              <mc:Fallback>
                <p:oleObj name="Equation" r:id="rId6" imgW="1625600" imgH="5207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7746" y="936705"/>
                        <a:ext cx="4761091" cy="1531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1872867" y="238435"/>
            <a:ext cx="9022815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Однородные координаты точки. Матричное представление аффинных преобразований.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55" y="2652716"/>
            <a:ext cx="3272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для растяжения (сжатия):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9295042"/>
              </p:ext>
            </p:extLst>
          </p:nvPr>
        </p:nvGraphicFramePr>
        <p:xfrm>
          <a:off x="1250404" y="3022048"/>
          <a:ext cx="2780420" cy="1525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7" name="Equation" r:id="rId8" imgW="927100" imgH="571500" progId="Equation.DSMT4">
                  <p:embed/>
                </p:oleObj>
              </mc:Choice>
              <mc:Fallback>
                <p:oleObj name="Equation" r:id="rId8" imgW="927100" imgH="571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0404" y="3022048"/>
                        <a:ext cx="2780420" cy="15255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Стрелка вправо 12"/>
          <p:cNvSpPr/>
          <p:nvPr/>
        </p:nvSpPr>
        <p:spPr>
          <a:xfrm>
            <a:off x="5728771" y="3580987"/>
            <a:ext cx="1079654" cy="40762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766891" y="35809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6807518"/>
              </p:ext>
            </p:extLst>
          </p:nvPr>
        </p:nvGraphicFramePr>
        <p:xfrm>
          <a:off x="8172787" y="3022048"/>
          <a:ext cx="2451008" cy="1525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8" name="Equation" r:id="rId10" imgW="1015559" imgH="545863" progId="Equation.DSMT4">
                  <p:embed/>
                </p:oleObj>
              </mc:Choice>
              <mc:Fallback>
                <p:oleObj name="Equation" r:id="rId10" imgW="1015559" imgH="54586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2787" y="3022048"/>
                        <a:ext cx="2451008" cy="15255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363554" y="4732217"/>
            <a:ext cx="4946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для отражения относительно оси абсцисс: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268280"/>
              </p:ext>
            </p:extLst>
          </p:nvPr>
        </p:nvGraphicFramePr>
        <p:xfrm>
          <a:off x="1533419" y="5101549"/>
          <a:ext cx="2214390" cy="168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9" name="Equation" r:id="rId12" imgW="748975" imgH="571252" progId="Equation.DSMT4">
                  <p:embed/>
                </p:oleObj>
              </mc:Choice>
              <mc:Fallback>
                <p:oleObj name="Equation" r:id="rId12" imgW="748975" imgH="57125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3419" y="5101549"/>
                        <a:ext cx="2214390" cy="16818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Стрелка вправо 17"/>
          <p:cNvSpPr/>
          <p:nvPr/>
        </p:nvSpPr>
        <p:spPr>
          <a:xfrm>
            <a:off x="5728771" y="5738644"/>
            <a:ext cx="1079654" cy="40762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8317899" y="54767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18896"/>
              </p:ext>
            </p:extLst>
          </p:nvPr>
        </p:nvGraphicFramePr>
        <p:xfrm>
          <a:off x="8222299" y="5101549"/>
          <a:ext cx="2351984" cy="168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" name="Equation" r:id="rId14" imgW="939392" imgH="520474" progId="Equation.DSMT4">
                  <p:embed/>
                </p:oleObj>
              </mc:Choice>
              <mc:Fallback>
                <p:oleObj name="Equation" r:id="rId14" imgW="939392" imgH="520474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2299" y="5101549"/>
                        <a:ext cx="2351984" cy="16818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9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72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72867" y="238435"/>
            <a:ext cx="9022815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Однородные координаты точки. Матричное представление аффинных преобразований.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752819"/>
            <a:ext cx="12192000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Однородными координатами этой точки называется любая тройка одновременно неравных нулю чисел 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x1, x2, x3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связанными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заданными числами 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y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следующими соотношениями:</a:t>
            </a:r>
          </a:p>
          <a:p>
            <a:r>
              <a:rPr lang="en-US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317067" y="156073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910040"/>
              </p:ext>
            </p:extLst>
          </p:nvPr>
        </p:nvGraphicFramePr>
        <p:xfrm>
          <a:off x="5102578" y="1560732"/>
          <a:ext cx="2212622" cy="927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2" name="Equation" r:id="rId4" imgW="1180588" imgH="495085" progId="Equation.DSMT4">
                  <p:embed/>
                </p:oleObj>
              </mc:Choice>
              <mc:Fallback>
                <p:oleObj name="Equation" r:id="rId4" imgW="1180588" imgH="49508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2578" y="1560732"/>
                        <a:ext cx="2212622" cy="9278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8" name="Picture 14" descr="рис.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41" y="2272580"/>
            <a:ext cx="5127019" cy="385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647267" y="32749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9370089"/>
              </p:ext>
            </p:extLst>
          </p:nvPr>
        </p:nvGraphicFramePr>
        <p:xfrm>
          <a:off x="4972145" y="4112770"/>
          <a:ext cx="2824258" cy="12083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" name="Equation" r:id="rId7" imgW="1562100" imgH="571500" progId="Equation.DSMT4">
                  <p:embed/>
                </p:oleObj>
              </mc:Choice>
              <mc:Fallback>
                <p:oleObj name="Equation" r:id="rId7" imgW="1562100" imgH="57150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145" y="4112770"/>
                        <a:ext cx="2824258" cy="12083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Стрелка вправо 20"/>
          <p:cNvSpPr/>
          <p:nvPr/>
        </p:nvSpPr>
        <p:spPr>
          <a:xfrm>
            <a:off x="8180177" y="4435448"/>
            <a:ext cx="1079654" cy="40762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9919369" y="43906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272312"/>
              </p:ext>
            </p:extLst>
          </p:nvPr>
        </p:nvGraphicFramePr>
        <p:xfrm>
          <a:off x="9588242" y="4112770"/>
          <a:ext cx="2302384" cy="12083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4" name="Equation" r:id="rId9" imgW="1955800" imgH="876300" progId="Equation.DSMT4">
                  <p:embed/>
                </p:oleObj>
              </mc:Choice>
              <mc:Fallback>
                <p:oleObj name="Equation" r:id="rId9" imgW="1955800" imgH="8763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8242" y="4112770"/>
                        <a:ext cx="2302384" cy="12083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593748" y="3191668"/>
            <a:ext cx="4252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от одной прямолинейной координатной системы к другой: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10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60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4029" y="837283"/>
            <a:ext cx="8580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учётом однородных координат перепишем матрицы аффинных преобразований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872867" y="238435"/>
            <a:ext cx="9022815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Однородные координаты точки. Матричное представление аффинных преобразований.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29917" y="24347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7676691"/>
              </p:ext>
            </p:extLst>
          </p:nvPr>
        </p:nvGraphicFramePr>
        <p:xfrm>
          <a:off x="1605320" y="2433908"/>
          <a:ext cx="2806059" cy="1510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" name="Equation" r:id="rId4" imgW="1485900" imgH="800100" progId="Equation.DSMT4">
                  <p:embed/>
                </p:oleObj>
              </mc:Choice>
              <mc:Fallback>
                <p:oleObj name="Equation" r:id="rId4" imgW="1485900" imgH="8001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5320" y="2433908"/>
                        <a:ext cx="2806059" cy="15109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188067" y="234548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257736"/>
              </p:ext>
            </p:extLst>
          </p:nvPr>
        </p:nvGraphicFramePr>
        <p:xfrm>
          <a:off x="8106546" y="2433575"/>
          <a:ext cx="1957820" cy="1510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8" name="Equation" r:id="rId6" imgW="977900" imgH="800100" progId="Equation.DSMT4">
                  <p:embed/>
                </p:oleObj>
              </mc:Choice>
              <mc:Fallback>
                <p:oleObj name="Equation" r:id="rId6" imgW="977900" imgH="8001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6546" y="2433575"/>
                        <a:ext cx="1957820" cy="15109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636829" y="505674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7928213"/>
              </p:ext>
            </p:extLst>
          </p:nvPr>
        </p:nvGraphicFramePr>
        <p:xfrm>
          <a:off x="2079045" y="4932665"/>
          <a:ext cx="1921619" cy="17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9" name="Equation" r:id="rId8" imgW="914400" imgH="800100" progId="Equation.DSMT4">
                  <p:embed/>
                </p:oleObj>
              </mc:Choice>
              <mc:Fallback>
                <p:oleObj name="Equation" r:id="rId8" imgW="914400" imgH="800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9045" y="4932665"/>
                        <a:ext cx="1921619" cy="1787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9188067" y="51459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5896166"/>
              </p:ext>
            </p:extLst>
          </p:nvPr>
        </p:nvGraphicFramePr>
        <p:xfrm>
          <a:off x="8106547" y="4932664"/>
          <a:ext cx="1957820" cy="17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20" name="Equation" r:id="rId10" imgW="876300" imgH="800100" progId="Equation.DSMT4">
                  <p:embed/>
                </p:oleObj>
              </mc:Choice>
              <mc:Fallback>
                <p:oleObj name="Equation" r:id="rId10" imgW="876300" imgH="8001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6547" y="4932664"/>
                        <a:ext cx="1957820" cy="1787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9543" y="1921328"/>
            <a:ext cx="4595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Поворот вокруг начала координат на угол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04552" y="1945711"/>
            <a:ext cx="4961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Растяжение (сжатие) вдоль координатных осей: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29917" y="4420085"/>
            <a:ext cx="3974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относительно оси абсцисс: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5134" y="4420085"/>
            <a:ext cx="3803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из точки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M(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точку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11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55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6885359"/>
              </p:ext>
            </p:extLst>
          </p:nvPr>
        </p:nvGraphicFramePr>
        <p:xfrm>
          <a:off x="4485767" y="1486718"/>
          <a:ext cx="2688763" cy="9294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2" name="Equation" r:id="rId4" imgW="774364" imgH="266584" progId="Equation.DSMT4">
                  <p:embed/>
                </p:oleObj>
              </mc:Choice>
              <mc:Fallback>
                <p:oleObj name="Equation" r:id="rId4" imgW="774364" imgH="266584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5767" y="1486718"/>
                        <a:ext cx="2688763" cy="9294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40718" y="841226"/>
            <a:ext cx="9833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Любое преобразование изображения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представить как действие некоторого оператора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213689"/>
              </p:ext>
            </p:extLst>
          </p:nvPr>
        </p:nvGraphicFramePr>
        <p:xfrm>
          <a:off x="3789733" y="2572390"/>
          <a:ext cx="3524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3" name="Equation" r:id="rId6" imgW="355292" imgH="266469" progId="Equation.DSMT4">
                  <p:embed/>
                </p:oleObj>
              </mc:Choice>
              <mc:Fallback>
                <p:oleObj name="Equation" r:id="rId6" imgW="355292" imgH="266469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9733" y="2572390"/>
                        <a:ext cx="3524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3992294"/>
              </p:ext>
            </p:extLst>
          </p:nvPr>
        </p:nvGraphicFramePr>
        <p:xfrm>
          <a:off x="6835840" y="2590925"/>
          <a:ext cx="3524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4" name="Equation" r:id="rId8" imgW="355292" imgH="266469" progId="Equation.DSMT4">
                  <p:embed/>
                </p:oleObj>
              </mc:Choice>
              <mc:Fallback>
                <p:oleObj name="Equation" r:id="rId8" imgW="355292" imgH="26646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840" y="2590925"/>
                        <a:ext cx="3524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171400" y="2488293"/>
            <a:ext cx="2549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входное изображение,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74530" y="2515060"/>
            <a:ext cx="1351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выходное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46626" y="2515060"/>
            <a:ext cx="785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70269"/>
              </p:ext>
            </p:extLst>
          </p:nvPr>
        </p:nvGraphicFramePr>
        <p:xfrm>
          <a:off x="2776647" y="2960034"/>
          <a:ext cx="2789506" cy="1318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5" name="Equation" r:id="rId10" imgW="1752600" imgH="825500" progId="Equation.DSMT4">
                  <p:embed/>
                </p:oleObj>
              </mc:Choice>
              <mc:Fallback>
                <p:oleObj name="Equation" r:id="rId10" imgW="1752600" imgH="8255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647" y="2960034"/>
                        <a:ext cx="2789506" cy="1318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4022651"/>
              </p:ext>
            </p:extLst>
          </p:nvPr>
        </p:nvGraphicFramePr>
        <p:xfrm>
          <a:off x="6450740" y="3425016"/>
          <a:ext cx="1948922" cy="37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6" name="Equation" r:id="rId12" imgW="1231366" imgH="241195" progId="Equation.DSMT4">
                  <p:embed/>
                </p:oleObj>
              </mc:Choice>
              <mc:Fallback>
                <p:oleObj name="Equation" r:id="rId12" imgW="1231366" imgH="24119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0740" y="3425016"/>
                        <a:ext cx="1948922" cy="37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5807615" y="3413304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962402"/>
              </p:ext>
            </p:extLst>
          </p:nvPr>
        </p:nvGraphicFramePr>
        <p:xfrm>
          <a:off x="1768928" y="4999558"/>
          <a:ext cx="8857730" cy="15718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7" name="Equation" r:id="rId14" imgW="4572000" imgH="800100" progId="Equation.DSMT4">
                  <p:embed/>
                </p:oleObj>
              </mc:Choice>
              <mc:Fallback>
                <p:oleObj name="Equation" r:id="rId14" imgW="4572000" imgH="8001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8928" y="4999558"/>
                        <a:ext cx="8857730" cy="15718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0" y="809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93430" y="4422435"/>
            <a:ext cx="1776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типа масок: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12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45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8471744"/>
              </p:ext>
            </p:extLst>
          </p:nvPr>
        </p:nvGraphicFramePr>
        <p:xfrm>
          <a:off x="4243413" y="1086218"/>
          <a:ext cx="232040" cy="3132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2" name="Equation" r:id="rId4" imgW="203024" imgH="266469" progId="Equation.DSMT4">
                  <p:embed/>
                </p:oleObj>
              </mc:Choice>
              <mc:Fallback>
                <p:oleObj name="Equation" r:id="rId4" imgW="203024" imgH="266469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413" y="1086218"/>
                        <a:ext cx="232040" cy="3132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1856509" y="1040781"/>
            <a:ext cx="2356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Сглаженное значение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416937" y="1030140"/>
            <a:ext cx="67199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центральной точке «окна» маски находится по формуле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4492011"/>
              </p:ext>
            </p:extLst>
          </p:nvPr>
        </p:nvGraphicFramePr>
        <p:xfrm>
          <a:off x="3733880" y="1734801"/>
          <a:ext cx="4695909" cy="12807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3" name="Equation" r:id="rId6" imgW="1765300" imgH="469900" progId="Equation.DSMT4">
                  <p:embed/>
                </p:oleObj>
              </mc:Choice>
              <mc:Fallback>
                <p:oleObj name="Equation" r:id="rId6" imgW="1765300" imgH="469900" progId="Equation.DSMT4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80" y="1734801"/>
                        <a:ext cx="4695909" cy="12807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8147794"/>
              </p:ext>
            </p:extLst>
          </p:nvPr>
        </p:nvGraphicFramePr>
        <p:xfrm>
          <a:off x="2847486" y="3530764"/>
          <a:ext cx="886394" cy="59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4" name="Equation" r:id="rId8" imgW="419040" imgH="241200" progId="Equation.DSMT4">
                  <p:embed/>
                </p:oleObj>
              </mc:Choice>
              <mc:Fallback>
                <p:oleObj name="Equation" r:id="rId8" imgW="419040" imgH="241200" progId="Equation.DSMT4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7486" y="3530764"/>
                        <a:ext cx="886394" cy="597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Прямоугольник 37"/>
          <p:cNvSpPr/>
          <p:nvPr/>
        </p:nvSpPr>
        <p:spPr>
          <a:xfrm>
            <a:off x="1787436" y="3619983"/>
            <a:ext cx="976573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733881" y="3611851"/>
            <a:ext cx="64182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значения функции яркости в окрестности центральной точки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3883483"/>
              </p:ext>
            </p:extLst>
          </p:nvPr>
        </p:nvGraphicFramePr>
        <p:xfrm>
          <a:off x="10157863" y="3524531"/>
          <a:ext cx="650250" cy="542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5" name="Equation" r:id="rId10" imgW="355446" imgH="241195" progId="Equation.DSMT4">
                  <p:embed/>
                </p:oleObj>
              </mc:Choice>
              <mc:Fallback>
                <p:oleObj name="Equation" r:id="rId10" imgW="355446" imgH="241195" progId="Equation.DSMT4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57863" y="3524531"/>
                        <a:ext cx="650250" cy="5425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Объект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4897194"/>
              </p:ext>
            </p:extLst>
          </p:nvPr>
        </p:nvGraphicFramePr>
        <p:xfrm>
          <a:off x="10875948" y="3538149"/>
          <a:ext cx="369061" cy="542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6" name="Equation" r:id="rId12" imgW="203112" imgH="241195" progId="Equation.DSMT4">
                  <p:embed/>
                </p:oleObj>
              </mc:Choice>
              <mc:Fallback>
                <p:oleObj name="Equation" r:id="rId12" imgW="203112" imgH="241195" progId="Equation.DSMT4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5948" y="3538149"/>
                        <a:ext cx="369061" cy="5425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" name="Прямоугольник 67"/>
          <p:cNvSpPr/>
          <p:nvPr/>
        </p:nvSpPr>
        <p:spPr>
          <a:xfrm>
            <a:off x="1873653" y="4439857"/>
            <a:ext cx="6609056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весовые коэффициенты маски, например, в маске</a:t>
            </a:r>
          </a:p>
        </p:txBody>
      </p:sp>
      <p:graphicFrame>
        <p:nvGraphicFramePr>
          <p:cNvPr id="70" name="Объект 6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8381068"/>
              </p:ext>
            </p:extLst>
          </p:nvPr>
        </p:nvGraphicFramePr>
        <p:xfrm>
          <a:off x="7145627" y="4439857"/>
          <a:ext cx="273958" cy="445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" name="Equation" r:id="rId14" imgW="177646" imgH="241091" progId="Equation.DSMT4">
                  <p:embed/>
                </p:oleObj>
              </mc:Choice>
              <mc:Fallback>
                <p:oleObj name="Equation" r:id="rId14" imgW="177646" imgH="241091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5627" y="4439857"/>
                        <a:ext cx="273958" cy="4451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Прямоугольник 71"/>
          <p:cNvSpPr/>
          <p:nvPr/>
        </p:nvSpPr>
        <p:spPr>
          <a:xfrm>
            <a:off x="7546899" y="4439857"/>
            <a:ext cx="4925016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весовые коэффициенты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равны     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4" name="Объект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9609489"/>
              </p:ext>
            </p:extLst>
          </p:nvPr>
        </p:nvGraphicFramePr>
        <p:xfrm>
          <a:off x="11043771" y="4207270"/>
          <a:ext cx="201238" cy="649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8" name="Equation" r:id="rId16" imgW="152400" imgH="457200" progId="Equation.DSMT4">
                  <p:embed/>
                </p:oleObj>
              </mc:Choice>
              <mc:Fallback>
                <p:oleObj name="Equation" r:id="rId16" imgW="152400" imgH="457200" progId="Equation.DSMT4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43771" y="4207270"/>
                        <a:ext cx="201238" cy="6497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Прямоугольник 75"/>
          <p:cNvSpPr/>
          <p:nvPr/>
        </p:nvSpPr>
        <p:spPr>
          <a:xfrm>
            <a:off x="1863237" y="5259731"/>
            <a:ext cx="1427445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 маске </a:t>
            </a:r>
          </a:p>
        </p:txBody>
      </p:sp>
      <p:graphicFrame>
        <p:nvGraphicFramePr>
          <p:cNvPr id="78" name="Объект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895008"/>
              </p:ext>
            </p:extLst>
          </p:nvPr>
        </p:nvGraphicFramePr>
        <p:xfrm>
          <a:off x="3163582" y="5197297"/>
          <a:ext cx="339179" cy="498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9" name="Equation" r:id="rId18" imgW="203112" imgH="241195" progId="Equation.DSMT4">
                  <p:embed/>
                </p:oleObj>
              </mc:Choice>
              <mc:Fallback>
                <p:oleObj name="Equation" r:id="rId18" imgW="203112" imgH="241195" progId="Equation.DSMT4">
                  <p:embed/>
                  <p:pic>
                    <p:nvPicPr>
                      <p:cNvPr id="0" name="Object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3582" y="5197297"/>
                        <a:ext cx="339179" cy="4986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" name="Прямоугольник 79"/>
          <p:cNvSpPr/>
          <p:nvPr/>
        </p:nvSpPr>
        <p:spPr>
          <a:xfrm>
            <a:off x="3714839" y="5259731"/>
            <a:ext cx="1858635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</a:t>
            </a:r>
          </a:p>
        </p:txBody>
      </p:sp>
      <p:graphicFrame>
        <p:nvGraphicFramePr>
          <p:cNvPr id="82" name="Объект 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692160"/>
              </p:ext>
            </p:extLst>
          </p:nvPr>
        </p:nvGraphicFramePr>
        <p:xfrm>
          <a:off x="5335390" y="5064287"/>
          <a:ext cx="719681" cy="718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70" name="Equation" r:id="rId20" imgW="520700" imgH="457200" progId="Equation.DSMT4">
                  <p:embed/>
                </p:oleObj>
              </mc:Choice>
              <mc:Fallback>
                <p:oleObj name="Equation" r:id="rId20" imgW="520700" imgH="457200" progId="Equation.DSMT4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390" y="5064287"/>
                        <a:ext cx="719681" cy="7181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" name="Прямоугольник 83"/>
          <p:cNvSpPr/>
          <p:nvPr/>
        </p:nvSpPr>
        <p:spPr>
          <a:xfrm>
            <a:off x="6279643" y="5259731"/>
            <a:ext cx="4596305" cy="524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остальные коэффициенты равны </a:t>
            </a:r>
          </a:p>
        </p:txBody>
      </p:sp>
      <p:graphicFrame>
        <p:nvGraphicFramePr>
          <p:cNvPr id="86" name="Объект 8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1557382"/>
              </p:ext>
            </p:extLst>
          </p:nvPr>
        </p:nvGraphicFramePr>
        <p:xfrm>
          <a:off x="9877360" y="5064287"/>
          <a:ext cx="307776" cy="649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71" name="Equation" r:id="rId22" imgW="228600" imgH="457200" progId="Equation.DSMT4">
                  <p:embed/>
                </p:oleObj>
              </mc:Choice>
              <mc:Fallback>
                <p:oleObj name="Equation" r:id="rId22" imgW="228600" imgH="457200" progId="Equation.DSMT4">
                  <p:embed/>
                  <p:pic>
                    <p:nvPicPr>
                      <p:cNvPr id="0" name="Object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7360" y="5064287"/>
                        <a:ext cx="307776" cy="6497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13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95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940384"/>
              </p:ext>
            </p:extLst>
          </p:nvPr>
        </p:nvGraphicFramePr>
        <p:xfrm>
          <a:off x="1911927" y="795732"/>
          <a:ext cx="2996047" cy="1385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3" name="Equation" r:id="rId3" imgW="2286000" imgH="1054100" progId="Equation.DSMT4">
                  <p:embed/>
                </p:oleObj>
              </mc:Choice>
              <mc:Fallback>
                <p:oleObj name="Equation" r:id="rId3" imgW="2286000" imgH="10541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1927" y="795732"/>
                        <a:ext cx="2996047" cy="138567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6319731"/>
              </p:ext>
            </p:extLst>
          </p:nvPr>
        </p:nvGraphicFramePr>
        <p:xfrm>
          <a:off x="2224316" y="2219583"/>
          <a:ext cx="2371268" cy="1464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4" name="Equation" r:id="rId5" imgW="1295400" imgH="800100" progId="Equation.DSMT4">
                  <p:embed/>
                </p:oleObj>
              </mc:Choice>
              <mc:Fallback>
                <p:oleObj name="Equation" r:id="rId5" imgW="1295400" imgH="8001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4316" y="2219583"/>
                        <a:ext cx="2371268" cy="146460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5941002" y="2738863"/>
            <a:ext cx="62509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 весовых коэффициентов сглаживающего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17475" y="4002924"/>
            <a:ext cx="5666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приведённой ранее формулой: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941002" y="1044644"/>
            <a:ext cx="3673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 некоторого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2743200" y="619298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4960284"/>
              </p:ext>
            </p:extLst>
          </p:nvPr>
        </p:nvGraphicFramePr>
        <p:xfrm>
          <a:off x="1950025" y="4433599"/>
          <a:ext cx="8474527" cy="696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5" name="Equation" r:id="rId7" imgW="5562600" imgH="457200" progId="Equation.DSMT4">
                  <p:embed/>
                </p:oleObj>
              </mc:Choice>
              <mc:Fallback>
                <p:oleObj name="Equation" r:id="rId7" imgW="5562600" imgH="457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0025" y="4433599"/>
                        <a:ext cx="8474527" cy="696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2743200" y="619298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7386237"/>
              </p:ext>
            </p:extLst>
          </p:nvPr>
        </p:nvGraphicFramePr>
        <p:xfrm>
          <a:off x="1911927" y="5178475"/>
          <a:ext cx="8523231" cy="695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6" name="Equation" r:id="rId9" imgW="5600700" imgH="457200" progId="Equation.DSMT4">
                  <p:embed/>
                </p:oleObj>
              </mc:Choice>
              <mc:Fallback>
                <p:oleObj name="Equation" r:id="rId9" imgW="5600700" imgH="4572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1927" y="5178475"/>
                        <a:ext cx="8523231" cy="6957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2743200" y="619298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9685672"/>
              </p:ext>
            </p:extLst>
          </p:nvPr>
        </p:nvGraphicFramePr>
        <p:xfrm>
          <a:off x="1911927" y="5923349"/>
          <a:ext cx="8523230" cy="692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7" name="Equation" r:id="rId11" imgW="5626100" imgH="457200" progId="Equation.DSMT4">
                  <p:embed/>
                </p:oleObj>
              </mc:Choice>
              <mc:Fallback>
                <p:oleObj name="Equation" r:id="rId11" imgW="5626100" imgH="45720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1927" y="5923349"/>
                        <a:ext cx="8523230" cy="6922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14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53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38" y="2200268"/>
            <a:ext cx="4048125" cy="2828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818" y="2200269"/>
            <a:ext cx="4048125" cy="28289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98864" y="5444837"/>
            <a:ext cx="299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Оригинальное изображение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95307" y="5444837"/>
            <a:ext cx="4581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Сглаженное изображение (коэффициент     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3367448"/>
              </p:ext>
            </p:extLst>
          </p:nvPr>
        </p:nvGraphicFramePr>
        <p:xfrm>
          <a:off x="11442590" y="5294624"/>
          <a:ext cx="184006" cy="519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1" name="Equation" r:id="rId5" imgW="152400" imgH="457200" progId="Equation.DSMT4">
                  <p:embed/>
                </p:oleObj>
              </mc:Choice>
              <mc:Fallback>
                <p:oleObj name="Equation" r:id="rId5" imgW="1524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42590" y="5294624"/>
                        <a:ext cx="184006" cy="5195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21509" y="1247976"/>
            <a:ext cx="268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Сглаживающие фильтры: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881955"/>
              </p:ext>
            </p:extLst>
          </p:nvPr>
        </p:nvGraphicFramePr>
        <p:xfrm>
          <a:off x="6283261" y="726574"/>
          <a:ext cx="2043113" cy="139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2" name="Equation" r:id="rId7" imgW="1054080" imgH="711000" progId="Equation.DSMT4">
                  <p:embed/>
                </p:oleObj>
              </mc:Choice>
              <mc:Fallback>
                <p:oleObj name="Equation" r:id="rId7" imgW="105408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3261" y="726574"/>
                        <a:ext cx="2043113" cy="1398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15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59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3075" y="3153664"/>
            <a:ext cx="4489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Контрастоповышающие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фильтры: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8176406"/>
              </p:ext>
            </p:extLst>
          </p:nvPr>
        </p:nvGraphicFramePr>
        <p:xfrm>
          <a:off x="5922818" y="2272949"/>
          <a:ext cx="3637529" cy="21307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5" name="Equation" r:id="rId3" imgW="1231560" imgH="711000" progId="Equation.DSMT4">
                  <p:embed/>
                </p:oleObj>
              </mc:Choice>
              <mc:Fallback>
                <p:oleObj name="Equation" r:id="rId3" imgW="12315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2818" y="2272949"/>
                        <a:ext cx="3637529" cy="21307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16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0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63" y="-15070"/>
            <a:ext cx="10983191" cy="6873070"/>
          </a:xfrm>
          <a:prstGeom prst="rect">
            <a:avLst/>
          </a:prstGeom>
        </p:spPr>
      </p:pic>
      <p:sp>
        <p:nvSpPr>
          <p:cNvPr id="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299906" y="6314786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17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88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5" y="-2066"/>
            <a:ext cx="10962410" cy="6860066"/>
          </a:xfrm>
          <a:prstGeom prst="rect">
            <a:avLst/>
          </a:prstGeom>
        </p:spPr>
      </p:pic>
      <p:sp>
        <p:nvSpPr>
          <p:cNvPr id="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310297" y="6283613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18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80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68363" y="1108914"/>
            <a:ext cx="2304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Разностные фильтры: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010215"/>
              </p:ext>
            </p:extLst>
          </p:nvPr>
        </p:nvGraphicFramePr>
        <p:xfrm>
          <a:off x="6775039" y="1724025"/>
          <a:ext cx="2362200" cy="139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8" name="Equation" r:id="rId3" imgW="1218960" imgH="711000" progId="Equation.DSMT4">
                  <p:embed/>
                </p:oleObj>
              </mc:Choice>
              <mc:Fallback>
                <p:oleObj name="Equation" r:id="rId3" imgW="12189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5039" y="1724025"/>
                        <a:ext cx="2362200" cy="1398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2827296"/>
              </p:ext>
            </p:extLst>
          </p:nvPr>
        </p:nvGraphicFramePr>
        <p:xfrm>
          <a:off x="6822664" y="4164013"/>
          <a:ext cx="2265363" cy="1398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9" name="Equation" r:id="rId5" imgW="1168200" imgH="711000" progId="Equation.DSMT4">
                  <p:embed/>
                </p:oleObj>
              </mc:Choice>
              <mc:Fallback>
                <p:oleObj name="Equation" r:id="rId5" imgW="116820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2664" y="4164013"/>
                        <a:ext cx="2265363" cy="1398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95851" y="2238730"/>
            <a:ext cx="3267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для алгоритма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Собеля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7304" y="4679085"/>
            <a:ext cx="3316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для алгоритма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Превитта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19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6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</a:rPr>
              <a:t>20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22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21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14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0626" y="750515"/>
            <a:ext cx="9050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 фильтры с маской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размера                       , которые называют строчными: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569636"/>
              </p:ext>
            </p:extLst>
          </p:nvPr>
        </p:nvGraphicFramePr>
        <p:xfrm>
          <a:off x="6206526" y="820881"/>
          <a:ext cx="1009010" cy="298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33" name="Equation" r:id="rId3" imgW="774364" imgH="228501" progId="Equation.DSMT4">
                  <p:embed/>
                </p:oleObj>
              </mc:Choice>
              <mc:Fallback>
                <p:oleObj name="Equation" r:id="rId3" imgW="774364" imgH="228501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6526" y="820881"/>
                        <a:ext cx="1009010" cy="2989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1445801"/>
              </p:ext>
            </p:extLst>
          </p:nvPr>
        </p:nvGraphicFramePr>
        <p:xfrm>
          <a:off x="3139258" y="1611020"/>
          <a:ext cx="5689787" cy="518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34" name="Equation" r:id="rId5" imgW="2565400" imgH="241300" progId="Equation.DSMT4">
                  <p:embed/>
                </p:oleObj>
              </mc:Choice>
              <mc:Fallback>
                <p:oleObj name="Equation" r:id="rId5" imgW="2565400" imgH="2413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9258" y="1611020"/>
                        <a:ext cx="5689787" cy="5186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845077"/>
              </p:ext>
            </p:extLst>
          </p:nvPr>
        </p:nvGraphicFramePr>
        <p:xfrm>
          <a:off x="3307921" y="4041175"/>
          <a:ext cx="460493" cy="294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35" name="Equation" r:id="rId7" imgW="342603" imgH="215713" progId="Equation.DSMT4">
                  <p:embed/>
                </p:oleObj>
              </mc:Choice>
              <mc:Fallback>
                <p:oleObj name="Equation" r:id="rId7" imgW="342603" imgH="21571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7921" y="4041175"/>
                        <a:ext cx="460493" cy="2942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080365" y="3966047"/>
            <a:ext cx="2050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произвольной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75784" y="3966047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строки: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6867940"/>
              </p:ext>
            </p:extLst>
          </p:nvPr>
        </p:nvGraphicFramePr>
        <p:xfrm>
          <a:off x="5234902" y="3444605"/>
          <a:ext cx="4577762" cy="1193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36" name="Equation" r:id="rId9" imgW="1790700" imgH="469900" progId="Equation.DSMT4">
                  <p:embed/>
                </p:oleObj>
              </mc:Choice>
              <mc:Fallback>
                <p:oleObj name="Equation" r:id="rId9" imgW="1790700" imgH="4699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4902" y="3444605"/>
                        <a:ext cx="4577762" cy="11931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22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24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0945" y="795635"/>
            <a:ext cx="11762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подавления шумов в составе изображения часто используется преобразование изображения с помощью маски, рассчитанной на основании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Гаусса: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4346267"/>
              </p:ext>
            </p:extLst>
          </p:nvPr>
        </p:nvGraphicFramePr>
        <p:xfrm>
          <a:off x="4287349" y="1202974"/>
          <a:ext cx="3430797" cy="119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0" name="Equation" r:id="rId3" imgW="1422400" imgH="495300" progId="Equation.DSMT4">
                  <p:embed/>
                </p:oleObj>
              </mc:Choice>
              <mc:Fallback>
                <p:oleObj name="Equation" r:id="rId3" imgW="1422400" imgH="4953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7349" y="1202974"/>
                        <a:ext cx="3430797" cy="1197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20881" y="2639291"/>
            <a:ext cx="4606636" cy="34549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362" y="2634095"/>
            <a:ext cx="4613564" cy="346017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25326" y="6328064"/>
            <a:ext cx="299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Оригинальное изображение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93344" y="6328064"/>
            <a:ext cx="274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Сглаженное изображение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23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1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9660" y="1108914"/>
            <a:ext cx="2450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Ступенчатые фильтры: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290926"/>
              </p:ext>
            </p:extLst>
          </p:nvPr>
        </p:nvGraphicFramePr>
        <p:xfrm>
          <a:off x="5725557" y="1697179"/>
          <a:ext cx="4035425" cy="224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4" name="Equation" r:id="rId3" imgW="2082600" imgH="1143000" progId="Equation.DSMT4">
                  <p:embed/>
                </p:oleObj>
              </mc:Choice>
              <mc:Fallback>
                <p:oleObj name="Equation" r:id="rId3" imgW="2082600" imgH="1143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5557" y="1697179"/>
                        <a:ext cx="4035425" cy="2247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1722677"/>
              </p:ext>
            </p:extLst>
          </p:nvPr>
        </p:nvGraphicFramePr>
        <p:xfrm>
          <a:off x="5162261" y="4638675"/>
          <a:ext cx="6869113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5" name="Equation" r:id="rId5" imgW="3543120" imgH="228600" progId="Equation.DSMT4">
                  <p:embed/>
                </p:oleObj>
              </mc:Choice>
              <mc:Fallback>
                <p:oleObj name="Equation" r:id="rId5" imgW="35431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261" y="4638675"/>
                        <a:ext cx="6869113" cy="449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6369" y="2635746"/>
            <a:ext cx="3267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для алгоритма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Кэнни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8208" y="4679085"/>
            <a:ext cx="4739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для алгоритма углового коэффициента:</a:t>
            </a:r>
          </a:p>
        </p:txBody>
      </p:sp>
      <p:sp>
        <p:nvSpPr>
          <p:cNvPr id="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24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44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1728" y="6037491"/>
            <a:ext cx="2933700" cy="560736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Оригинальное изображение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412" y="0"/>
            <a:ext cx="7072333" cy="5786454"/>
          </a:xfrm>
          <a:prstGeom prst="rect">
            <a:avLst/>
          </a:prstGeom>
        </p:spPr>
      </p:pic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25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4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62" y="0"/>
            <a:ext cx="7429552" cy="6078724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192641" y="6193355"/>
            <a:ext cx="1949594" cy="560736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Алгоритм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Кэнни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26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0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вгений\Desktop\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2662" y="0"/>
            <a:ext cx="7421585" cy="6072206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343638" y="6193355"/>
            <a:ext cx="3639632" cy="560736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Алгоритм углового коэффициента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27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7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8535997"/>
              </p:ext>
            </p:extLst>
          </p:nvPr>
        </p:nvGraphicFramePr>
        <p:xfrm>
          <a:off x="4291870" y="854683"/>
          <a:ext cx="293391" cy="3096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3" name="Equation" r:id="rId3" imgW="164814" imgH="177492" progId="Equation.DSMT4">
                  <p:embed/>
                </p:oleObj>
              </mc:Choice>
              <mc:Fallback>
                <p:oleObj name="Equation" r:id="rId3" imgW="164814" imgH="177492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1870" y="854683"/>
                        <a:ext cx="293391" cy="3096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3843826"/>
              </p:ext>
            </p:extLst>
          </p:nvPr>
        </p:nvGraphicFramePr>
        <p:xfrm>
          <a:off x="5935614" y="841155"/>
          <a:ext cx="306208" cy="323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4" name="Equation" r:id="rId5" imgW="164814" imgH="177492" progId="Equation.DSMT4">
                  <p:embed/>
                </p:oleObj>
              </mc:Choice>
              <mc:Fallback>
                <p:oleObj name="Equation" r:id="rId5" imgW="164814" imgH="17749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5614" y="841155"/>
                        <a:ext cx="306208" cy="3232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57166" y="841209"/>
            <a:ext cx="3671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Известно, что компоненты вектора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59675" y="841209"/>
            <a:ext cx="1361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(оператора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96000" y="84120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можно подобрать таким образом,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462472"/>
              </p:ext>
            </p:extLst>
          </p:nvPr>
        </p:nvGraphicFramePr>
        <p:xfrm>
          <a:off x="1931061" y="1500700"/>
          <a:ext cx="249147" cy="336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5" name="Equation" r:id="rId7" imgW="177646" imgH="241091" progId="Equation.DSMT4">
                  <p:embed/>
                </p:oleObj>
              </mc:Choice>
              <mc:Fallback>
                <p:oleObj name="Equation" r:id="rId7" imgW="177646" imgH="241091" progId="Equation.DSMT4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1061" y="1500700"/>
                        <a:ext cx="249147" cy="3363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2047136"/>
              </p:ext>
            </p:extLst>
          </p:nvPr>
        </p:nvGraphicFramePr>
        <p:xfrm>
          <a:off x="5563867" y="1438157"/>
          <a:ext cx="2151407" cy="4981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6" name="Equation" r:id="rId9" imgW="1930400" imgH="444500" progId="Equation.DSMT4">
                  <p:embed/>
                </p:oleObj>
              </mc:Choice>
              <mc:Fallback>
                <p:oleObj name="Equation" r:id="rId9" imgW="1930400" imgH="444500" progId="Equation.DSMT4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3867" y="1438157"/>
                        <a:ext cx="2151407" cy="4981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0792835"/>
              </p:ext>
            </p:extLst>
          </p:nvPr>
        </p:nvGraphicFramePr>
        <p:xfrm>
          <a:off x="5728338" y="2007371"/>
          <a:ext cx="447675" cy="369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7" name="Equation" r:id="rId11" imgW="380670" imgH="317225" progId="Equation.DSMT4">
                  <p:embed/>
                </p:oleObj>
              </mc:Choice>
              <mc:Fallback>
                <p:oleObj name="Equation" r:id="rId11" imgW="380670" imgH="317225" progId="Equation.DSMT4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8338" y="2007371"/>
                        <a:ext cx="447675" cy="3693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439828" y="1467716"/>
            <a:ext cx="1406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ператор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180208" y="1492907"/>
            <a:ext cx="317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весовыми коэффициентами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39828" y="204175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исходных данных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коэффициентом сглаживания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383289" y="2045316"/>
            <a:ext cx="54957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при этом обеспечит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несмещенное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оценивание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850527" y="1484208"/>
            <a:ext cx="3481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будет обеспечивать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сглаживание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38239" y="2556910"/>
            <a:ext cx="4965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многочленов до третьей степени включительно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346061"/>
              </p:ext>
            </p:extLst>
          </p:nvPr>
        </p:nvGraphicFramePr>
        <p:xfrm>
          <a:off x="1899888" y="3148561"/>
          <a:ext cx="280320" cy="3290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8" name="Equation" r:id="rId13" imgW="203112" imgH="241195" progId="Equation.DSMT4">
                  <p:embed/>
                </p:oleObj>
              </mc:Choice>
              <mc:Fallback>
                <p:oleObj name="Equation" r:id="rId13" imgW="203112" imgH="241195" progId="Equation.DSMT4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9888" y="3148561"/>
                        <a:ext cx="280320" cy="3290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5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662505"/>
              </p:ext>
            </p:extLst>
          </p:nvPr>
        </p:nvGraphicFramePr>
        <p:xfrm>
          <a:off x="3386052" y="3006203"/>
          <a:ext cx="2695783" cy="585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9" name="Equation" r:id="rId15" imgW="2095500" imgH="457200" progId="Equation.DSMT4">
                  <p:embed/>
                </p:oleObj>
              </mc:Choice>
              <mc:Fallback>
                <p:oleObj name="Equation" r:id="rId15" imgW="2095500" imgH="457200" progId="Equation.DSMT4">
                  <p:embed/>
                  <p:pic>
                    <p:nvPicPr>
                      <p:cNvPr id="0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6052" y="3006203"/>
                        <a:ext cx="2695783" cy="5855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ectangle 5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9" name="Объект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397386"/>
              </p:ext>
            </p:extLst>
          </p:nvPr>
        </p:nvGraphicFramePr>
        <p:xfrm>
          <a:off x="438239" y="3704996"/>
          <a:ext cx="80010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" name="Equation" r:id="rId17" imgW="787400" imgH="520700" progId="Equation.DSMT4">
                  <p:embed/>
                </p:oleObj>
              </mc:Choice>
              <mc:Fallback>
                <p:oleObj name="Equation" r:id="rId17" imgW="787400" imgH="520700" progId="Equation.DSMT4">
                  <p:embed/>
                  <p:pic>
                    <p:nvPicPr>
                      <p:cNvPr id="0" name="Object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239" y="3704996"/>
                        <a:ext cx="800100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Прямоугольник 40"/>
          <p:cNvSpPr/>
          <p:nvPr/>
        </p:nvSpPr>
        <p:spPr>
          <a:xfrm>
            <a:off x="438239" y="3130953"/>
            <a:ext cx="2924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Оператор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с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маской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6081835" y="3123640"/>
            <a:ext cx="63242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будет давать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сглаженную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оценку частной производной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281300" y="3757460"/>
            <a:ext cx="2052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линейной функции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" name="Объект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476805"/>
              </p:ext>
            </p:extLst>
          </p:nvPr>
        </p:nvGraphicFramePr>
        <p:xfrm>
          <a:off x="1899888" y="4441885"/>
          <a:ext cx="280320" cy="360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1" name="Equation" r:id="rId19" imgW="190417" imgH="241195" progId="Equation.DSMT4">
                  <p:embed/>
                </p:oleObj>
              </mc:Choice>
              <mc:Fallback>
                <p:oleObj name="Equation" r:id="rId19" imgW="190417" imgH="241195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9888" y="4441885"/>
                        <a:ext cx="280320" cy="3604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069795"/>
              </p:ext>
            </p:extLst>
          </p:nvPr>
        </p:nvGraphicFramePr>
        <p:xfrm>
          <a:off x="7160206" y="4327747"/>
          <a:ext cx="2380878" cy="6252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2" name="Equation" r:id="rId21" imgW="1892300" imgH="495300" progId="Equation.DSMT4">
                  <p:embed/>
                </p:oleObj>
              </mc:Choice>
              <mc:Fallback>
                <p:oleObj name="Equation" r:id="rId21" imgW="1892300" imgH="495300" progId="Equation.DSMT4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0206" y="4327747"/>
                        <a:ext cx="2380878" cy="6252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3387503"/>
              </p:ext>
            </p:extLst>
          </p:nvPr>
        </p:nvGraphicFramePr>
        <p:xfrm>
          <a:off x="726522" y="4971257"/>
          <a:ext cx="1329112" cy="743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3" name="Equation" r:id="rId23" imgW="1040948" imgH="571252" progId="Equation.DSMT4">
                  <p:embed/>
                </p:oleObj>
              </mc:Choice>
              <mc:Fallback>
                <p:oleObj name="Equation" r:id="rId23" imgW="1040948" imgH="571252" progId="Equation.DSMT4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522" y="4971257"/>
                        <a:ext cx="1329112" cy="7438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Rectangle 63"/>
          <p:cNvSpPr>
            <a:spLocks noChangeArrowheads="1"/>
          </p:cNvSpPr>
          <p:nvPr/>
        </p:nvSpPr>
        <p:spPr bwMode="auto">
          <a:xfrm>
            <a:off x="1046060" y="6425046"/>
            <a:ext cx="12192000" cy="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45422" y="4412659"/>
            <a:ext cx="1406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Оператор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2180208" y="4412659"/>
            <a:ext cx="5047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простейшим набором весовых коэффициентов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438239" y="5178350"/>
            <a:ext cx="6419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оценку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частной производной второго порядка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28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2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624130"/>
              </p:ext>
            </p:extLst>
          </p:nvPr>
        </p:nvGraphicFramePr>
        <p:xfrm>
          <a:off x="3747655" y="917330"/>
          <a:ext cx="5943600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/>
                <a:gridCol w="533400"/>
                <a:gridCol w="533400"/>
                <a:gridCol w="533400"/>
                <a:gridCol w="685800"/>
                <a:gridCol w="533400"/>
                <a:gridCol w="533400"/>
                <a:gridCol w="533400"/>
                <a:gridCol w="685800"/>
                <a:gridCol w="762000"/>
              </a:tblGrid>
              <a:tr h="2571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dirty="0"/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9</a:t>
                      </a:r>
                    </a:p>
                  </a:txBody>
                  <a:tcPr marL="68580" marR="68580" marT="0" marB="0"/>
                </a:tc>
              </a:tr>
              <a:tr h="2165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/>
                        <a:t>-6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dirty="0"/>
                        <a:t>-15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6923590"/>
              </p:ext>
            </p:extLst>
          </p:nvPr>
        </p:nvGraphicFramePr>
        <p:xfrm>
          <a:off x="3747655" y="916854"/>
          <a:ext cx="104775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6" name="Equation" r:id="rId3" imgW="101468" imgH="177569" progId="Equation.DSMT4">
                  <p:embed/>
                </p:oleObj>
              </mc:Choice>
              <mc:Fallback>
                <p:oleObj name="Equation" r:id="rId3" imgW="101468" imgH="17756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7655" y="916854"/>
                        <a:ext cx="104775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6438670"/>
              </p:ext>
            </p:extLst>
          </p:nvPr>
        </p:nvGraphicFramePr>
        <p:xfrm>
          <a:off x="3797012" y="1166958"/>
          <a:ext cx="190500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7" name="Equation" r:id="rId5" imgW="190417" imgH="241195" progId="Equation.DSMT4">
                  <p:embed/>
                </p:oleObj>
              </mc:Choice>
              <mc:Fallback>
                <p:oleObj name="Equation" r:id="rId5" imgW="190417" imgH="241195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7012" y="1166958"/>
                        <a:ext cx="190500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768363" y="238435"/>
            <a:ext cx="2626944" cy="3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Матричные маски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6164" y="982292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5218178"/>
              </p:ext>
            </p:extLst>
          </p:nvPr>
        </p:nvGraphicFramePr>
        <p:xfrm>
          <a:off x="7254827" y="1740972"/>
          <a:ext cx="2292406" cy="369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8" name="Equation" r:id="rId7" imgW="1714500" imgH="279400" progId="Equation.DSMT4">
                  <p:embed/>
                </p:oleObj>
              </mc:Choice>
              <mc:Fallback>
                <p:oleObj name="Equation" r:id="rId7" imgW="1714500" imgH="2794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27" y="1740972"/>
                        <a:ext cx="2292406" cy="3693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4289514"/>
              </p:ext>
            </p:extLst>
          </p:nvPr>
        </p:nvGraphicFramePr>
        <p:xfrm>
          <a:off x="5056072" y="2558576"/>
          <a:ext cx="242379" cy="32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9" name="Equation" r:id="rId9" imgW="177646" imgH="241091" progId="Equation.DSMT4">
                  <p:embed/>
                </p:oleObj>
              </mc:Choice>
              <mc:Fallback>
                <p:oleObj name="Equation" r:id="rId9" imgW="177646" imgH="24109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072" y="2558576"/>
                        <a:ext cx="242379" cy="3272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857318" y="1740972"/>
            <a:ext cx="43975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девять  значений квадратичной функции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362900" y="2546886"/>
            <a:ext cx="2524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Покажем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 оператор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36360" y="2546886"/>
            <a:ext cx="4426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будет изменять значения этой функции: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553691" y="319905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7545747"/>
              </p:ext>
            </p:extLst>
          </p:nvPr>
        </p:nvGraphicFramePr>
        <p:xfrm>
          <a:off x="2857318" y="3352800"/>
          <a:ext cx="680878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0" name="Equation" r:id="rId11" imgW="4063680" imgH="393480" progId="Equation.DSMT4">
                  <p:embed/>
                </p:oleObj>
              </mc:Choice>
              <mc:Fallback>
                <p:oleObj name="Equation" r:id="rId11" imgW="4063680" imgH="39348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318" y="3352800"/>
                        <a:ext cx="680878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9433025"/>
              </p:ext>
            </p:extLst>
          </p:nvPr>
        </p:nvGraphicFramePr>
        <p:xfrm>
          <a:off x="2857318" y="4287809"/>
          <a:ext cx="6953432" cy="6153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1" name="Equation" r:id="rId13" imgW="4216320" imgH="393480" progId="Equation.DSMT4">
                  <p:embed/>
                </p:oleObj>
              </mc:Choice>
              <mc:Fallback>
                <p:oleObj name="Equation" r:id="rId13" imgW="4216320" imgH="39348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318" y="4287809"/>
                        <a:ext cx="6953432" cy="6153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3077441" y="522662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167651"/>
              </p:ext>
            </p:extLst>
          </p:nvPr>
        </p:nvGraphicFramePr>
        <p:xfrm>
          <a:off x="2857318" y="5174616"/>
          <a:ext cx="695343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2" name="Equation" r:id="rId15" imgW="4483080" imgH="393480" progId="Equation.DSMT4">
                  <p:embed/>
                </p:oleObj>
              </mc:Choice>
              <mc:Fallback>
                <p:oleObj name="Equation" r:id="rId15" imgW="4483080" imgH="39348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318" y="5174616"/>
                        <a:ext cx="6953432" cy="571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fld id="{97BD6D38-5DE2-4100-A8B3-3BC08DCE3A74}" type="slidenum">
              <a:rPr lang="ru-RU" sz="2400" smtClean="0">
                <a:solidFill>
                  <a:schemeClr val="tx1"/>
                </a:solidFill>
              </a:rPr>
              <a:t>29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2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2545" y="175097"/>
            <a:ext cx="28440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705" y="1322960"/>
            <a:ext cx="11439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рассмотрены основы низкоуровневой обработки изображений. Очевидно, что преобладающую роль здесь имеют линейная алгебра и её приложения, так как они применяются, начиная от записи цифрового изображения до получения обработанного изображения: при аффинных и проективных преобразованиях, при матричной фильтрации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т.д.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75215" y="6345959"/>
            <a:ext cx="2743200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30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5055" y="2483427"/>
            <a:ext cx="89066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02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645</Words>
  <Application>Microsoft Office PowerPoint</Application>
  <PresentationFormat>Произвольный</PresentationFormat>
  <Paragraphs>163</Paragraphs>
  <Slides>31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Тема Office</vt:lpstr>
      <vt:lpstr>Equation</vt:lpstr>
      <vt:lpstr>Матричная алгебра в задачах обработки цифровых изображений</vt:lpstr>
      <vt:lpstr>Презентация PowerPoint</vt:lpstr>
      <vt:lpstr>Презентация PowerPoint</vt:lpstr>
      <vt:lpstr>Презентация PowerPoint</vt:lpstr>
      <vt:lpstr>Растровое изображение</vt:lpstr>
      <vt:lpstr>2. Аффинные преобразования в виде систем уравнений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Оригинальное изображение</vt:lpstr>
      <vt:lpstr>Алгоритм Кэнни</vt:lpstr>
      <vt:lpstr>Алгоритм углового коэффициента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</dc:title>
  <dc:creator>Eugene</dc:creator>
  <cp:lastModifiedBy>Gala</cp:lastModifiedBy>
  <cp:revision>67</cp:revision>
  <dcterms:created xsi:type="dcterms:W3CDTF">2016-04-06T22:17:16Z</dcterms:created>
  <dcterms:modified xsi:type="dcterms:W3CDTF">2016-05-11T19:19:03Z</dcterms:modified>
</cp:coreProperties>
</file>